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323" r:id="rId2"/>
    <p:sldId id="324" r:id="rId3"/>
    <p:sldId id="339" r:id="rId4"/>
    <p:sldId id="325" r:id="rId5"/>
    <p:sldId id="342" r:id="rId6"/>
    <p:sldId id="374" r:id="rId7"/>
    <p:sldId id="343" r:id="rId8"/>
    <p:sldId id="344" r:id="rId9"/>
    <p:sldId id="372" r:id="rId10"/>
    <p:sldId id="341" r:id="rId11"/>
    <p:sldId id="326" r:id="rId12"/>
    <p:sldId id="327" r:id="rId13"/>
    <p:sldId id="328" r:id="rId14"/>
    <p:sldId id="329" r:id="rId15"/>
    <p:sldId id="373" r:id="rId16"/>
    <p:sldId id="370" r:id="rId17"/>
    <p:sldId id="349" r:id="rId18"/>
    <p:sldId id="348" r:id="rId19"/>
  </p:sldIdLst>
  <p:sldSz cx="9144000" cy="6858000" type="screen4x3"/>
  <p:notesSz cx="7102475" cy="10234613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684" autoAdjust="0"/>
    <p:restoredTop sz="94713" autoAdjust="0"/>
  </p:normalViewPr>
  <p:slideViewPr>
    <p:cSldViewPr>
      <p:cViewPr>
        <p:scale>
          <a:sx n="75" d="100"/>
          <a:sy n="75" d="100"/>
        </p:scale>
        <p:origin x="-744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</p:spPr>
        <p:txBody>
          <a:bodyPr lIns="99066" tIns="49533" rIns="99066" bIns="49533"/>
          <a:lstStyle/>
          <a:p>
            <a:pPr lvl="0"/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946997" y="4861441"/>
            <a:ext cx="5208482" cy="4605576"/>
          </a:xfrm>
          <a:prstGeom prst="rect">
            <a:avLst/>
          </a:prstGeom>
        </p:spPr>
        <p:txBody>
          <a:bodyPr lIns="99066" tIns="49533" rIns="99066" bIns="49533"/>
          <a:lstStyle/>
          <a:p>
            <a:pPr lvl="0"/>
            <a:endParaRPr/>
          </a:p>
        </p:txBody>
      </p:sp>
    </p:spTree>
    <p:extLst>
      <p:ext uri="{BB962C8B-B14F-4D97-AF65-F5344CB8AC3E}">
        <p14:creationId xmlns="" xmlns:p14="http://schemas.microsoft.com/office/powerpoint/2010/main" val="338555342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lvl="0">
              <a:defRPr sz="1800"/>
            </a:pPr>
            <a:r>
              <a:rPr sz="14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21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-252536" y="-171401"/>
            <a:ext cx="9577065" cy="724057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/>
          <p:nvPr/>
        </p:nvSpPr>
        <p:spPr>
          <a:xfrm>
            <a:off x="-252536" y="-243408"/>
            <a:ext cx="9577066" cy="7200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88" name="Shape 188"/>
          <p:cNvSpPr/>
          <p:nvPr/>
        </p:nvSpPr>
        <p:spPr>
          <a:xfrm>
            <a:off x="-180528" y="1052735"/>
            <a:ext cx="4536504" cy="580526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189" name="image3.jpg" descr="ООО  Промет_сейфобщ_верх1_р"/>
          <p:cNvPicPr/>
          <p:nvPr/>
        </p:nvPicPr>
        <p:blipFill>
          <a:blip r:embed="rId3" cstate="print">
            <a:extLst/>
          </a:blip>
          <a:srcRect l="80679"/>
          <a:stretch>
            <a:fillRect/>
          </a:stretch>
        </p:blipFill>
        <p:spPr>
          <a:xfrm>
            <a:off x="2915816" y="1340767"/>
            <a:ext cx="1129266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/>
          <p:nvPr/>
        </p:nvSpPr>
        <p:spPr>
          <a:xfrm>
            <a:off x="284931" y="2549855"/>
            <a:ext cx="3528393" cy="3226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АВТОМАТИЧЕСКИЕ </a:t>
            </a:r>
          </a:p>
          <a:p>
            <a:pPr lvl="0" algn="ctr">
              <a:spcBef>
                <a:spcPts val="600"/>
              </a:spcBef>
            </a:pPr>
            <a:r>
              <a:rPr sz="2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КЛЮЧНИЦ</a:t>
            </a:r>
            <a:r>
              <a:rPr lang="ru-RU" sz="2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Ы</a:t>
            </a:r>
          </a:p>
          <a:p>
            <a:pPr lvl="0" algn="l">
              <a:spcBef>
                <a:spcPts val="600"/>
              </a:spcBef>
            </a:pPr>
            <a:r>
              <a:rPr lang="ru-RU" sz="1600" b="1" dirty="0" smtClean="0">
                <a:solidFill>
                  <a:srgbClr val="558ED5"/>
                </a:solidFill>
                <a:latin typeface="Book Antiqua" panose="02040602050305030304" pitchFamily="18" charset="0"/>
              </a:rPr>
              <a:t>Серии </a:t>
            </a:r>
            <a:r>
              <a:rPr lang="en-US" sz="1600" b="1" dirty="0" smtClean="0">
                <a:solidFill>
                  <a:srgbClr val="558ED5"/>
                </a:solidFill>
                <a:latin typeface="Book Antiqua" panose="02040602050305030304" pitchFamily="18" charset="0"/>
              </a:rPr>
              <a:t>KMS</a:t>
            </a:r>
          </a:p>
          <a:p>
            <a:pPr lvl="0" algn="l">
              <a:spcBef>
                <a:spcPts val="600"/>
              </a:spcBef>
            </a:pPr>
            <a:endParaRPr lang="ru-RU" sz="2000" b="1" dirty="0" smtClean="0">
              <a:solidFill>
                <a:srgbClr val="808080"/>
              </a:solidFill>
              <a:latin typeface="Book Antiqua" panose="02040602050305030304" pitchFamily="18" charset="0"/>
            </a:endParaRPr>
          </a:p>
          <a:p>
            <a:pPr lvl="0" algn="ctr">
              <a:spcBef>
                <a:spcPts val="600"/>
              </a:spcBef>
            </a:pPr>
            <a:r>
              <a:rPr lang="ru-RU" sz="2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С ТЕРМИНАЛОМ </a:t>
            </a:r>
          </a:p>
          <a:p>
            <a:pPr lvl="0" algn="ctr">
              <a:spcBef>
                <a:spcPts val="600"/>
              </a:spcBef>
            </a:pPr>
            <a:r>
              <a:rPr lang="en-US" sz="20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VIRDI</a:t>
            </a:r>
            <a:endParaRPr lang="ru-RU" sz="20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400"/>
              </a:spcBef>
            </a:pPr>
            <a:endParaRPr sz="2000" dirty="0">
              <a:solidFill>
                <a:srgbClr val="808080"/>
              </a:solidFill>
            </a:endParaRPr>
          </a:p>
          <a:p>
            <a:pPr marL="342900" lvl="0" indent="-342900">
              <a:spcBef>
                <a:spcPts val="400"/>
              </a:spcBef>
            </a:pPr>
            <a:endParaRPr sz="3200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/>
        </p:nvSpPr>
        <p:spPr>
          <a:xfrm>
            <a:off x="3995936" y="620687"/>
            <a:ext cx="5400600" cy="5544618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002060"/>
                </a:solidFill>
              </a:defRPr>
            </a:pPr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1" y="-1"/>
            <a:ext cx="7524328" cy="119675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763688" y="620688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r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Знакомство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с KMS. </a:t>
            </a:r>
            <a:r>
              <a:rPr sz="2000" b="1" dirty="0" err="1" smtClean="0">
                <a:solidFill>
                  <a:srgbClr val="808080"/>
                </a:solidFill>
                <a:latin typeface="Book Antiqua" panose="02040602050305030304" pitchFamily="18" charset="0"/>
              </a:rPr>
              <a:t>Назначение</a:t>
            </a:r>
            <a:r>
              <a:rPr lang="ru-RU" sz="2000" b="1" dirty="0" smtClean="0">
                <a:solidFill>
                  <a:srgbClr val="808080"/>
                </a:solidFill>
                <a:latin typeface="Book Antiqua" panose="02040602050305030304" pitchFamily="18" charset="0"/>
              </a:rPr>
              <a:t>.</a:t>
            </a:r>
            <a:r>
              <a:rPr sz="2000" b="1" dirty="0" smtClean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Описание</a:t>
            </a:r>
            <a:r>
              <a:rPr sz="2000" dirty="0">
                <a:solidFill>
                  <a:srgbClr val="808080"/>
                </a:solidFill>
              </a:rPr>
              <a:t>.</a:t>
            </a: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-1" y="5949279"/>
            <a:ext cx="9396537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7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/>
          <p:nvPr/>
        </p:nvSpPr>
        <p:spPr>
          <a:xfrm>
            <a:off x="35496" y="5517231"/>
            <a:ext cx="4211960" cy="1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300"/>
              </a:spcBef>
            </a:pPr>
            <a:r>
              <a:rPr sz="1600" b="1">
                <a:solidFill>
                  <a:srgbClr val="FFFFFF"/>
                </a:solidFill>
              </a:rPr>
              <a:t>АВТОМАТИЧЕСКИЕ КЛЮЧНИЦЫ</a:t>
            </a:r>
          </a:p>
          <a:p>
            <a:pPr marL="342900" lvl="0" indent="-342900">
              <a:spcBef>
                <a:spcPts val="400"/>
              </a:spcBef>
            </a:pPr>
            <a:endParaRPr sz="200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3200"/>
          </a:p>
        </p:txBody>
      </p:sp>
      <p:sp>
        <p:nvSpPr>
          <p:cNvPr id="199" name="Shape 199"/>
          <p:cNvSpPr/>
          <p:nvPr/>
        </p:nvSpPr>
        <p:spPr>
          <a:xfrm>
            <a:off x="4283967" y="1628800"/>
            <a:ext cx="4536506" cy="2605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Key </a:t>
            </a:r>
            <a:r>
              <a:rPr sz="1500" b="1" dirty="0">
                <a:solidFill>
                  <a:srgbClr val="FFFFFF"/>
                </a:solidFill>
                <a:latin typeface="Book Antiqua" panose="02040602050305030304" pitchFamily="18" charset="0"/>
              </a:rPr>
              <a:t>Management System (KMS) </a:t>
            </a: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автоматическая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система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хранения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ключей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с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возможностью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управления и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настройки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доступа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сотрудников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к ключам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.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400"/>
              </a:spcBef>
              <a:buFont typeface="Arial" pitchFamily="34" charset="0"/>
              <a:buChar char="•"/>
            </a:pP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Задача </a:t>
            </a:r>
            <a:r>
              <a:rPr lang="en-US"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KMS</a:t>
            </a:r>
            <a:r>
              <a:rPr lang="ru-RU"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: </a:t>
            </a:r>
            <a:endParaRPr lang="en-US" sz="1500" b="1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обеспечить безопасное хранение и круглосуточное администрирование ключей. </a:t>
            </a:r>
            <a:endParaRPr lang="en-US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Автоматизация процесса хранения и выдачи ключей.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3981903" cy="412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1"/>
            <a:ext cx="5292080" cy="473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995936" y="620688"/>
            <a:ext cx="5400600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80528" y="0"/>
            <a:ext cx="7704856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latshållare för text 12"/>
          <p:cNvSpPr txBox="1">
            <a:spLocks/>
          </p:cNvSpPr>
          <p:nvPr/>
        </p:nvSpPr>
        <p:spPr>
          <a:xfrm>
            <a:off x="1547664" y="620688"/>
            <a:ext cx="5652120" cy="504057"/>
          </a:xfrm>
          <a:prstGeom prst="rect">
            <a:avLst/>
          </a:prstGeom>
        </p:spPr>
        <p:txBody>
          <a:bodyPr/>
          <a:lstStyle/>
          <a:p>
            <a:pPr lvl="0" algn="r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Знакомство с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.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Назначение.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Описание.</a:t>
            </a:r>
          </a:p>
          <a:p>
            <a:pPr>
              <a:spcBef>
                <a:spcPct val="20000"/>
              </a:spcBef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80528" y="5949280"/>
            <a:ext cx="9577064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12"/>
          <p:cNvSpPr txBox="1">
            <a:spLocks/>
          </p:cNvSpPr>
          <p:nvPr/>
        </p:nvSpPr>
        <p:spPr>
          <a:xfrm>
            <a:off x="4283968" y="1268760"/>
            <a:ext cx="4608512" cy="4608512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Ключи или связки ключей крепятся на металлическом брелоке со встроенной RFID меткой при помощи специального стального троса-пломбы или кольца-пломбы.</a:t>
            </a:r>
            <a:endParaRPr lang="en-US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endParaRPr lang="en-US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Система после идентификации пользователя световой индикацией показывает доступные для авторизованного человека ключи.</a:t>
            </a:r>
            <a:endParaRPr lang="en-US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1500" dirty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Брелоки не привязаны к конкретному слоту, они могут быть возвращены в любой незанятый слот. Ключ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 брелоком идентифицируется терминалом по зарегистрированной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RFID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-метке.</a:t>
            </a: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-1" y="692696"/>
            <a:ext cx="5076057" cy="6165304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7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/>
          <p:cNvSpPr/>
          <p:nvPr/>
        </p:nvSpPr>
        <p:spPr>
          <a:xfrm>
            <a:off x="1691679" y="0"/>
            <a:ext cx="7452321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1907704" y="620688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Комплект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поставки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 </a:t>
            </a: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5904655" y="5517231"/>
            <a:ext cx="4211961" cy="172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300"/>
              </a:spcBef>
            </a:pPr>
            <a:r>
              <a:rPr sz="1600" b="1">
                <a:solidFill>
                  <a:srgbClr val="FFFFFF"/>
                </a:solidFill>
              </a:rPr>
              <a:t>АВТОМАТИЧЕСКИЕ КЛЮЧНИЦЫ</a:t>
            </a:r>
          </a:p>
          <a:p>
            <a:pPr marL="342900" lvl="0" indent="-342900">
              <a:spcBef>
                <a:spcPts val="400"/>
              </a:spcBef>
            </a:pPr>
            <a:endParaRPr sz="200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3200"/>
          </a:p>
        </p:txBody>
      </p:sp>
      <p:sp>
        <p:nvSpPr>
          <p:cNvPr id="232" name="Shape 232"/>
          <p:cNvSpPr/>
          <p:nvPr/>
        </p:nvSpPr>
        <p:spPr>
          <a:xfrm>
            <a:off x="0" y="5949279"/>
            <a:ext cx="9144000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251520" y="1556792"/>
            <a:ext cx="4608514" cy="2759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 algn="l">
              <a:spcBef>
                <a:spcPts val="4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модуль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KMS;</a:t>
            </a:r>
          </a:p>
          <a:p>
            <a:pPr lvl="0" algn="l">
              <a:spcBef>
                <a:spcPts val="400"/>
              </a:spcBef>
              <a:buFontTx/>
              <a:buChar char="-"/>
            </a:pP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терминал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для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авторизации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пользователя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с сенсорным дисплеем</a:t>
            </a: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;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400"/>
              </a:spcBef>
              <a:buFontTx/>
              <a:buChar char="-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считыватель </a:t>
            </a:r>
            <a:r>
              <a:rPr lang="ru-RU"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отпечактов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пальцев</a:t>
            </a: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;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4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контроллер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ключницы с </a:t>
            </a: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Ethernet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-разъёмом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;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4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встроенный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аккумулятор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;</a:t>
            </a:r>
          </a:p>
          <a:p>
            <a:pPr lvl="0" algn="l">
              <a:spcBef>
                <a:spcPts val="4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брелоки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из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нержавеющей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стали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со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встроенными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RFID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метками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,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металлические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кольца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4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дверца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оргстекл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о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,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6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мм.;</a:t>
            </a:r>
          </a:p>
          <a:p>
            <a:pPr lvl="0" algn="l">
              <a:spcBef>
                <a:spcPts val="4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-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замок-защелка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PS-901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;</a:t>
            </a:r>
            <a:endParaRPr lang="en-US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2" name="Рисунок 11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1213" y="1196752"/>
            <a:ext cx="410278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1052736"/>
            <a:ext cx="44644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hape 226"/>
          <p:cNvSpPr/>
          <p:nvPr/>
        </p:nvSpPr>
        <p:spPr>
          <a:xfrm>
            <a:off x="0" y="548680"/>
            <a:ext cx="5652119" cy="6309320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0"/>
            <a:ext cx="7704856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5949280"/>
            <a:ext cx="93965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Platshållare för text 12"/>
          <p:cNvSpPr txBox="1">
            <a:spLocks/>
          </p:cNvSpPr>
          <p:nvPr/>
        </p:nvSpPr>
        <p:spPr>
          <a:xfrm>
            <a:off x="1835696" y="548680"/>
            <a:ext cx="5652120" cy="504056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Работа с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68450" algn="l"/>
              </a:tabLst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-BoldMT"/>
              </a:rPr>
              <a:t>                               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684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Platshållare för text 12"/>
          <p:cNvSpPr txBox="1">
            <a:spLocks/>
          </p:cNvSpPr>
          <p:nvPr/>
        </p:nvSpPr>
        <p:spPr>
          <a:xfrm>
            <a:off x="179512" y="1340768"/>
            <a:ext cx="5400600" cy="4608512"/>
          </a:xfrm>
          <a:prstGeom prst="rect">
            <a:avLst/>
          </a:prstGeom>
        </p:spPr>
        <p:txBody>
          <a:bodyPr/>
          <a:lstStyle/>
          <a:p>
            <a:pPr lvl="0" algn="l">
              <a:spcBef>
                <a:spcPct val="20000"/>
              </a:spcBef>
              <a:defRPr/>
            </a:pPr>
            <a:r>
              <a:rPr lang="ru-RU" sz="1500" b="1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ШАГ № 1</a:t>
            </a:r>
          </a:p>
          <a:p>
            <a:pPr lvl="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Администратор (ответственное лицо) </a:t>
            </a:r>
          </a:p>
          <a:p>
            <a:pPr lvl="0" algn="l">
              <a:spcBef>
                <a:spcPct val="20000"/>
              </a:spcBef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создает базу данных сотрудников (гостей) и выбирает способ авторизации: PIN-код, RFID-карта и/или отпечаток пальца. </a:t>
            </a:r>
          </a:p>
          <a:p>
            <a:pPr algn="l">
              <a:spcBef>
                <a:spcPct val="20000"/>
              </a:spcBef>
              <a:defRPr/>
            </a:pPr>
            <a:r>
              <a:rPr lang="ru-RU" sz="1500" b="1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ШАГ № 2</a:t>
            </a:r>
          </a:p>
          <a:p>
            <a:pPr algn="l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Авторизованный в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KMS 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сотрудник может извлечь только назначенный(-</a:t>
            </a:r>
            <a:r>
              <a:rPr lang="ru-RU" sz="1500" dirty="0" err="1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ые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) за ним ключ(-и).</a:t>
            </a:r>
          </a:p>
          <a:p>
            <a:pPr algn="l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Для авторизации сканируется палец, карта, брелок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или набирается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PIN-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код.</a:t>
            </a:r>
          </a:p>
          <a:p>
            <a:pPr algn="l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Система открывает дверцу, обозначает  разблокированные, свободные слот/слоты, подсвечивая их светодиодами зеленого цвета. </a:t>
            </a:r>
          </a:p>
          <a:p>
            <a:pPr algn="l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После авторизации возможно извлечь ключ/ключи и закрыть дверцу ключницы. </a:t>
            </a:r>
          </a:p>
          <a:p>
            <a:pPr algn="l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Далее система блокирует слоты и дверцу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.</a:t>
            </a:r>
          </a:p>
          <a:p>
            <a:pPr lvl="0" algn="r">
              <a:spcBef>
                <a:spcPct val="20000"/>
              </a:spcBef>
              <a:defRPr/>
            </a:pPr>
            <a:endParaRPr lang="ru-RU" sz="12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1052736"/>
            <a:ext cx="44644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hape 226"/>
          <p:cNvSpPr/>
          <p:nvPr/>
        </p:nvSpPr>
        <p:spPr>
          <a:xfrm>
            <a:off x="0" y="548680"/>
            <a:ext cx="5652119" cy="6309320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0"/>
            <a:ext cx="7704856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949280"/>
            <a:ext cx="93965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tshållare för text 12"/>
          <p:cNvSpPr txBox="1">
            <a:spLocks/>
          </p:cNvSpPr>
          <p:nvPr/>
        </p:nvSpPr>
        <p:spPr>
          <a:xfrm>
            <a:off x="1835696" y="548680"/>
            <a:ext cx="5652120" cy="504056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Работа с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Platshållare för text 12"/>
          <p:cNvSpPr txBox="1">
            <a:spLocks/>
          </p:cNvSpPr>
          <p:nvPr/>
        </p:nvSpPr>
        <p:spPr>
          <a:xfrm>
            <a:off x="179512" y="1268760"/>
            <a:ext cx="5472608" cy="4608512"/>
          </a:xfrm>
          <a:prstGeom prst="rect">
            <a:avLst/>
          </a:prstGeom>
        </p:spPr>
        <p:txBody>
          <a:bodyPr/>
          <a:lstStyle/>
          <a:p>
            <a:pPr lvl="0" algn="l">
              <a:spcBef>
                <a:spcPct val="20000"/>
              </a:spcBef>
              <a:defRPr/>
            </a:pPr>
            <a:r>
              <a:rPr lang="ru-RU" sz="1500" b="1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ШАГ № </a:t>
            </a:r>
            <a:r>
              <a:rPr lang="ru-RU" sz="1500" b="1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3</a:t>
            </a:r>
            <a:endParaRPr lang="ru-RU" sz="1500" b="1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 algn="l">
              <a:spcBef>
                <a:spcPct val="20000"/>
              </a:spcBef>
              <a:defRPr/>
            </a:pPr>
            <a:endParaRPr lang="ru-RU" sz="1500" b="1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Вернуть ключ в модуль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algn="l">
              <a:spcBef>
                <a:spcPct val="20000"/>
              </a:spcBef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Пользователь авторизуется и получает доступ к ключнице.</a:t>
            </a:r>
          </a:p>
          <a:p>
            <a:pPr algn="l">
              <a:spcBef>
                <a:spcPct val="20000"/>
              </a:spcBef>
              <a:defRPr/>
            </a:pPr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Терминал после авторизации открывает дверцу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и подсвечивает свободные слоты.</a:t>
            </a:r>
          </a:p>
          <a:p>
            <a:pPr algn="l">
              <a:spcBef>
                <a:spcPct val="20000"/>
              </a:spcBef>
              <a:defRPr/>
            </a:pPr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Пользователь возвращает брелок с ключом в свободный слот.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RFID-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слот надежно фиксирует брелок внутри.</a:t>
            </a:r>
          </a:p>
          <a:p>
            <a:pPr lvl="0" algn="l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После возврата ключа и закрытия дверцы, ключница блокирует выдачу ключей до следующей авторизации.</a:t>
            </a:r>
          </a:p>
          <a:p>
            <a:pPr lvl="0" algn="r">
              <a:spcBef>
                <a:spcPct val="20000"/>
              </a:spcBef>
              <a:defRPr/>
            </a:pPr>
            <a:endParaRPr lang="ru-RU" sz="12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96752"/>
            <a:ext cx="421196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563888" y="620688"/>
            <a:ext cx="5580112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7524328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949280"/>
            <a:ext cx="91440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latshållare för text 12"/>
          <p:cNvSpPr txBox="1">
            <a:spLocks/>
          </p:cNvSpPr>
          <p:nvPr/>
        </p:nvSpPr>
        <p:spPr>
          <a:xfrm>
            <a:off x="3707904" y="1268760"/>
            <a:ext cx="5436096" cy="4752528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Управление KMS происходит напрямую через терминал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;</a:t>
            </a:r>
            <a:endParaRPr lang="ru-RU" sz="1500" dirty="0" smtClean="0">
              <a:solidFill>
                <a:schemeClr val="bg1"/>
              </a:solidFill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Терминал, при интеграции в СКУД, способен работать с другими исполнительными устройствами, включая электронные замки и турникеты;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и терминал могут работать в автономном режиме и с подключением через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Ethernet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к серверу. Управление терминалом возможно через компьютерную программу 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UNIS;</a:t>
            </a:r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К системе возможно подключение дополнительных ключниц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;</a:t>
            </a:r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Гибкая настройка доступа к ключам. Возможность дать доступ пользователю к нескольким ключам</a:t>
            </a:r>
            <a:r>
              <a:rPr lang="en-US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;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доступ нескольких пользователей к одному ключу.</a:t>
            </a:r>
          </a:p>
        </p:txBody>
      </p:sp>
      <p:sp>
        <p:nvSpPr>
          <p:cNvPr id="28" name="Platshållare för text 12"/>
          <p:cNvSpPr txBox="1">
            <a:spLocks/>
          </p:cNvSpPr>
          <p:nvPr/>
        </p:nvSpPr>
        <p:spPr>
          <a:xfrm>
            <a:off x="1835696" y="620688"/>
            <a:ext cx="5652120" cy="504056"/>
          </a:xfrm>
          <a:prstGeom prst="rect">
            <a:avLst/>
          </a:prstGeom>
        </p:spPr>
        <p:txBody>
          <a:bodyPr/>
          <a:lstStyle/>
          <a:p>
            <a:pPr lvl="0" algn="r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Управление и Техническое описание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Book Antiqua" panose="02040602050305030304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Снимок66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76439"/>
            <a:ext cx="3635896" cy="484484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563888" y="620688"/>
            <a:ext cx="5580112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7524328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180528" y="5949280"/>
            <a:ext cx="9324528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latshållare för text 12"/>
          <p:cNvSpPr txBox="1">
            <a:spLocks/>
          </p:cNvSpPr>
          <p:nvPr/>
        </p:nvSpPr>
        <p:spPr>
          <a:xfrm>
            <a:off x="3995936" y="980728"/>
            <a:ext cx="4968552" cy="4896544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defRPr/>
            </a:pPr>
            <a:endParaRPr lang="ru-RU" sz="1600" dirty="0" smtClean="0">
              <a:solidFill>
                <a:schemeClr val="bg1"/>
              </a:solidFill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Слоты оснащены системой светодиодной индикации;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 Брелоки с ключами при отсутствии электропитания остаются зафиксированными в слотах;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 Варианты монтажа ключницы: крепление к вертикальной поверхности, крепление к полу на вертикальных опорах;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 Брелоки возвращаются в любой свободный слот – отсутствует привязка к определенному слоту</a:t>
            </a:r>
            <a:r>
              <a:rPr lang="en-US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;</a:t>
            </a:r>
            <a:endParaRPr kumimoji="0" lang="ru-RU" sz="15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itchFamily="18" charset="0"/>
              <a:ea typeface="+mn-ea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 При отсоединении от сервера ключница работает в штатном режиме</a:t>
            </a:r>
            <a:r>
              <a:rPr lang="en-US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;</a:t>
            </a:r>
            <a:endParaRPr lang="ru-RU" sz="1500" dirty="0" smtClean="0">
              <a:solidFill>
                <a:schemeClr val="bg1"/>
              </a:solidFill>
              <a:latin typeface="Book Antiqua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dirty="0" smtClean="0">
                <a:solidFill>
                  <a:schemeClr val="bg1"/>
                </a:solidFill>
                <a:latin typeface="Book Antiqua" pitchFamily="18" charset="0"/>
                <a:cs typeface="Arial" pitchFamily="34" charset="0"/>
              </a:rPr>
              <a:t> Интеграция в СКУД осуществляется самостоятельно пользователем, при поддержке технических специалистов ПРОМЕТ.</a:t>
            </a:r>
          </a:p>
          <a:p>
            <a:pPr lvl="0">
              <a:spcBef>
                <a:spcPct val="20000"/>
              </a:spcBef>
              <a:defRPr/>
            </a:pPr>
            <a:endParaRPr kumimoji="0" lang="sv-SE" sz="15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3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Platshållare för text 12"/>
          <p:cNvSpPr txBox="1">
            <a:spLocks/>
          </p:cNvSpPr>
          <p:nvPr/>
        </p:nvSpPr>
        <p:spPr>
          <a:xfrm>
            <a:off x="1835696" y="620688"/>
            <a:ext cx="5652120" cy="504056"/>
          </a:xfrm>
          <a:prstGeom prst="rect">
            <a:avLst/>
          </a:prstGeom>
        </p:spPr>
        <p:txBody>
          <a:bodyPr/>
          <a:lstStyle/>
          <a:p>
            <a:pPr lvl="0" algn="r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Техническое описание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KMS</a:t>
            </a:r>
            <a:endParaRPr kumimoji="0" lang="sv-S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35896" y="620688"/>
            <a:ext cx="5508104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76672"/>
            <a:ext cx="7524328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5949280"/>
            <a:ext cx="91440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ООО  Промет_сейфобщ_верх1_р"/>
          <p:cNvPicPr/>
          <p:nvPr/>
        </p:nvPicPr>
        <p:blipFill>
          <a:blip r:embed="rId2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764704"/>
            <a:ext cx="5400600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Book Antiqua" panose="02040602050305030304" pitchFamily="18" charset="0"/>
                <a:sym typeface="Calibri"/>
              </a:rPr>
              <a:t>Ключница с терминалом </a:t>
            </a:r>
            <a:r>
              <a:rPr kumimoji="0" lang="en-US" sz="2000" b="1" i="0" u="none" strike="noStrike" cap="none" spc="0" normalizeH="0" baseline="0" dirty="0" err="1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Book Antiqua" panose="02040602050305030304" pitchFamily="18" charset="0"/>
                <a:sym typeface="Calibri"/>
              </a:rPr>
              <a:t>Virdi</a:t>
            </a:r>
            <a:r>
              <a:rPr kumimoji="0" lang="en-US" sz="2000" b="1" i="0" u="none" strike="noStrike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Book Antiqua" panose="02040602050305030304" pitchFamily="18" charset="0"/>
                <a:sym typeface="Calibri"/>
              </a:rPr>
              <a:t> AC-1100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FillTx/>
              <a:latin typeface="Book Antiqua" panose="02040602050305030304" pitchFamily="18" charset="0"/>
              <a:sym typeface="Calibri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196752"/>
            <a:ext cx="36358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tshållare för text 12"/>
          <p:cNvSpPr txBox="1">
            <a:spLocks/>
          </p:cNvSpPr>
          <p:nvPr/>
        </p:nvSpPr>
        <p:spPr>
          <a:xfrm>
            <a:off x="3635896" y="1484784"/>
            <a:ext cx="5508104" cy="4248472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Полностью автономное решение, способное интегрироваться с различным СКУД</a:t>
            </a:r>
            <a:r>
              <a:rPr kumimoji="0" lang="en-US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;</a:t>
            </a:r>
            <a:endParaRPr kumimoji="0" lang="ru-RU" sz="150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cs typeface="Arial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Простой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, настраиваемый, интуитивно понятный интерфейс терминала;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Удобная работа с базой пользователей и ключей; </a:t>
            </a:r>
            <a:endParaRPr lang="ru-RU" sz="1500" kern="1200" dirty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Отсутствие необходимости обязательного подключения терминала к серверу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;</a:t>
            </a:r>
            <a:endParaRPr lang="ru-RU" sz="1500" kern="1200" dirty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Наличие 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наружного USB разъёма для подключения flash-носителя  (Возможность выгрузки базы  данных,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истории)</a:t>
            </a:r>
            <a:endParaRPr lang="ru-RU" sz="1500" kern="1200" dirty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Передача информации  на сервер в режиме реального времени.</a:t>
            </a:r>
            <a:endParaRPr lang="ru-RU" sz="1500" kern="1200" dirty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 Возможность установить считыватель по картам форматов </a:t>
            </a:r>
            <a:r>
              <a:rPr lang="en-US" sz="1500" kern="1200" dirty="0" err="1" smtClean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Em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-Marin, HID, </a:t>
            </a:r>
            <a:r>
              <a:rPr lang="en-US" sz="1500" kern="1200" dirty="0" err="1" smtClean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Mifare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Arial" pitchFamily="34" charset="0"/>
              </a:rPr>
              <a:t>  Надёжное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, 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Arial" pitchFamily="34" charset="0"/>
              </a:rPr>
              <a:t>простое решение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340042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275856" y="620688"/>
            <a:ext cx="5904656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7524328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5949280"/>
            <a:ext cx="91440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ООО  Промет_сейфобщ_верх1_р"/>
          <p:cNvPicPr/>
          <p:nvPr/>
        </p:nvPicPr>
        <p:blipFill>
          <a:blip r:embed="rId3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Platshållare för text 12"/>
          <p:cNvSpPr txBox="1">
            <a:spLocks/>
          </p:cNvSpPr>
          <p:nvPr/>
        </p:nvSpPr>
        <p:spPr>
          <a:xfrm>
            <a:off x="3347864" y="1340768"/>
            <a:ext cx="5616624" cy="4608512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Сенсорный дисплей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База данных до 200.000 пользователей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Хранение до 1.000.000 сообщений истории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Возможность соединяться с сервером по протоколу 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TCP-IP</a:t>
            </a:r>
            <a:endParaRPr lang="ru-RU" sz="1500" kern="12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Наличие 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USB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–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порта и возможность настройки </a:t>
            </a:r>
            <a:r>
              <a:rPr lang="en-US" sz="1500" kern="1200" dirty="0" err="1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Wiegand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-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соединения</a:t>
            </a: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 Поддержка </a:t>
            </a:r>
            <a:r>
              <a:rPr kumimoji="0" lang="en-US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VoIP</a:t>
            </a:r>
            <a:endParaRPr kumimoji="0" lang="ru-RU" sz="150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Фронтальная фотокамера</a:t>
            </a:r>
            <a:endParaRPr kumimoji="0" lang="en-US" sz="150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Возможность работать как автономно, так и с ПО: </a:t>
            </a:r>
            <a:r>
              <a:rPr lang="en-US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UNIS</a:t>
            </a:r>
            <a:endParaRPr lang="ru-RU" sz="1500" kern="1200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lvl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 Возможность легко и быстро выгрузить по </a:t>
            </a:r>
            <a:r>
              <a:rPr kumimoji="0" lang="en-US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USB</a:t>
            </a:r>
            <a:r>
              <a:rPr kumimoji="0" lang="ru-RU" sz="15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-соединению</a:t>
            </a:r>
            <a:r>
              <a:rPr kumimoji="0" lang="ru-RU" sz="15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 на съемный носитель историю и события с терминала.</a:t>
            </a:r>
            <a:endParaRPr lang="ru-RU" sz="1500" kern="1200" dirty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Вся 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б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аза 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данных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на 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сервере, дублируется на терминале.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 Редактирование имен 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ключей и пользователей 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в </a:t>
            </a:r>
            <a:r>
              <a:rPr lang="ru-RU" sz="1500" kern="1200" dirty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терминале</a:t>
            </a:r>
            <a:r>
              <a:rPr lang="ru-RU" sz="1500" kern="12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.</a:t>
            </a: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Platshållare för text 12"/>
          <p:cNvSpPr txBox="1">
            <a:spLocks/>
          </p:cNvSpPr>
          <p:nvPr/>
        </p:nvSpPr>
        <p:spPr>
          <a:xfrm>
            <a:off x="1835696" y="548680"/>
            <a:ext cx="5688632" cy="648072"/>
          </a:xfrm>
          <a:prstGeom prst="rect">
            <a:avLst/>
          </a:prstGeom>
        </p:spPr>
        <p:txBody>
          <a:bodyPr/>
          <a:lstStyle/>
          <a:p>
            <a:pPr lvl="0" algn="r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Характеристики терминала </a:t>
            </a:r>
            <a:r>
              <a:rPr lang="en-US" sz="2000" b="1" dirty="0" err="1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Virdi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 AC-1100</a:t>
            </a:r>
            <a:endParaRPr lang="ru-RU" sz="2000" b="1" dirty="0" smtClean="0">
              <a:solidFill>
                <a:schemeClr val="bg1">
                  <a:lumMod val="50000"/>
                </a:schemeClr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196751"/>
            <a:ext cx="5513733" cy="474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" name="Shape 202"/>
          <p:cNvSpPr/>
          <p:nvPr/>
        </p:nvSpPr>
        <p:spPr>
          <a:xfrm>
            <a:off x="-1" y="692695"/>
            <a:ext cx="4139953" cy="5544618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1691679" y="0"/>
            <a:ext cx="7452321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-1" y="5949279"/>
            <a:ext cx="9144001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5" name="image3.jpg" descr="ООО  Промет_сейфобщ_верх1_р"/>
          <p:cNvPicPr/>
          <p:nvPr/>
        </p:nvPicPr>
        <p:blipFill>
          <a:blip r:embed="rId3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/>
        </p:nvSpPr>
        <p:spPr>
          <a:xfrm>
            <a:off x="179511" y="1836350"/>
            <a:ext cx="3672409" cy="3785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бизнес-центры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торговые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центры</a:t>
            </a:r>
          </a:p>
          <a:p>
            <a:pPr lvl="0" algn="l">
              <a:spcBef>
                <a:spcPts val="300"/>
              </a:spcBef>
            </a:pPr>
            <a:endParaRPr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производственные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комплексы</a:t>
            </a:r>
            <a:endParaRPr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кредитные организации</a:t>
            </a:r>
          </a:p>
          <a:p>
            <a:pPr lvl="0" algn="l">
              <a:spcBef>
                <a:spcPts val="300"/>
              </a:spcBef>
            </a:pPr>
            <a:endParaRPr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выставочные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комплексы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и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музеи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игровая индустрия и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казино</a:t>
            </a:r>
          </a:p>
          <a:p>
            <a:pPr lvl="0" algn="l">
              <a:spcBef>
                <a:spcPts val="300"/>
              </a:spcBef>
            </a:pP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Бизнес, ритейл, </a:t>
            </a: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логистические комплексы </a:t>
            </a:r>
          </a:p>
          <a:p>
            <a:pPr lvl="0" algn="l">
              <a:spcBef>
                <a:spcPts val="300"/>
              </a:spcBef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   </a:t>
            </a:r>
            <a:endParaRPr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объекты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здравоохранения</a:t>
            </a:r>
            <a:endParaRPr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спортивные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сооружения</a:t>
            </a:r>
            <a:endParaRPr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1835696" y="548679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Область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применения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</a:t>
            </a:r>
            <a:endParaRPr sz="1200" b="1" dirty="0">
              <a:solidFill>
                <a:srgbClr val="808080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187286"/>
            <a:ext cx="5292079" cy="4689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" name="Shape 202"/>
          <p:cNvSpPr/>
          <p:nvPr/>
        </p:nvSpPr>
        <p:spPr>
          <a:xfrm>
            <a:off x="-1" y="692695"/>
            <a:ext cx="4139953" cy="5544618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1691679" y="0"/>
            <a:ext cx="7452321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-168821" y="5849887"/>
            <a:ext cx="9312821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5" name="image3.jpg" descr="ООО  Промет_сейфобщ_верх1_р"/>
          <p:cNvPicPr/>
          <p:nvPr/>
        </p:nvPicPr>
        <p:blipFill>
          <a:blip r:embed="rId3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/>
        </p:nvSpPr>
        <p:spPr>
          <a:xfrm>
            <a:off x="179511" y="1690543"/>
            <a:ext cx="3672409" cy="4160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гостиницы,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отели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,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профилактории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и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дома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отдыха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</a:pP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г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осударственные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учреждения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режимные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предприятия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силовые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структуры/ведомства</a:t>
            </a:r>
          </a:p>
          <a:p>
            <a:pPr lvl="0" algn="l">
              <a:spcBef>
                <a:spcPts val="300"/>
              </a:spcBef>
            </a:pP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административные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здания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образовательные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учреждения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</a:pP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автомобильные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дилерские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салоны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транспортные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предприятия</a:t>
            </a:r>
            <a:endParaRPr lang="ru-RU" sz="1500" dirty="0" smtClean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</a:pP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300"/>
              </a:spcBef>
            </a:pPr>
            <a:endParaRPr dirty="0">
              <a:solidFill>
                <a:srgbClr val="FFFFFF"/>
              </a:solidFill>
            </a:endParaRPr>
          </a:p>
          <a:p>
            <a:pPr marL="342900" lvl="0" indent="-342900" algn="r">
              <a:spcBef>
                <a:spcPts val="400"/>
              </a:spcBef>
            </a:pPr>
            <a:endParaRPr dirty="0"/>
          </a:p>
        </p:txBody>
      </p:sp>
      <p:sp>
        <p:nvSpPr>
          <p:cNvPr id="207" name="Shape 207"/>
          <p:cNvSpPr/>
          <p:nvPr/>
        </p:nvSpPr>
        <p:spPr>
          <a:xfrm>
            <a:off x="1835696" y="548679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Область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применения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</a:t>
            </a:r>
            <a:endParaRPr sz="1200" b="1" dirty="0">
              <a:solidFill>
                <a:srgbClr val="808080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0" y="692695"/>
            <a:ext cx="5652120" cy="5544618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1691679" y="0"/>
            <a:ext cx="7452321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0" y="5949279"/>
            <a:ext cx="9144000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3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Shape 214"/>
          <p:cNvSpPr/>
          <p:nvPr/>
        </p:nvSpPr>
        <p:spPr>
          <a:xfrm>
            <a:off x="251519" y="1628799"/>
            <a:ext cx="4536505" cy="3785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en-US"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Повышение</a:t>
            </a:r>
            <a:r>
              <a:rPr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безопасности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система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хранения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ключей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исключает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несанкционированные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передачи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ключа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третьим лицам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,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снижает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риск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выноса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ключа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за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пределы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объекта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;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Key 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Management System,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при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интеграции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в СКУД,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может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работать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по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установленным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на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объекте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сценариям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системы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безопасности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.</a:t>
            </a:r>
            <a:endParaRPr sz="1500" b="1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Снижение</a:t>
            </a:r>
            <a:r>
              <a:rPr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затрат</a:t>
            </a:r>
            <a:r>
              <a:rPr sz="1500" b="1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автоматизированная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система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хранения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ключей</a:t>
            </a:r>
            <a:endParaRPr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работает</a:t>
            </a:r>
            <a:r>
              <a:rPr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автономно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в </a:t>
            </a:r>
            <a:r>
              <a:rPr sz="15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режиме</a:t>
            </a:r>
            <a:r>
              <a:rPr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24/7.</a:t>
            </a: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Отсутствие оператора – упрощенная процедура верификации </a:t>
            </a: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приема/сдачи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ключей.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Вариативность при выборе способа авторизации: </a:t>
            </a:r>
            <a:r>
              <a:rPr lang="en-US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RFID-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карты, отпечаток пальца, </a:t>
            </a:r>
            <a:r>
              <a:rPr lang="ru-RU" sz="1500" dirty="0" err="1" smtClean="0">
                <a:solidFill>
                  <a:srgbClr val="FFFFFF"/>
                </a:solidFill>
                <a:latin typeface="Book Antiqua" panose="02040602050305030304" pitchFamily="18" charset="0"/>
              </a:rPr>
              <a:t>пин-код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.</a:t>
            </a:r>
            <a:endParaRPr lang="ru-RU"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1835696" y="548679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Преимущества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использования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</a:t>
            </a:r>
            <a:endParaRPr sz="1200" b="1" dirty="0">
              <a:solidFill>
                <a:srgbClr val="808080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196752"/>
            <a:ext cx="4032448" cy="474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0" y="692695"/>
            <a:ext cx="5652120" cy="5544618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1691679" y="0"/>
            <a:ext cx="7452321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-1" y="5949279"/>
            <a:ext cx="9144001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3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Shape 214"/>
          <p:cNvSpPr/>
          <p:nvPr/>
        </p:nvSpPr>
        <p:spPr>
          <a:xfrm>
            <a:off x="179512" y="1412776"/>
            <a:ext cx="5220072" cy="4047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 algn="r">
              <a:buFont typeface="Arial" pitchFamily="34" charset="0"/>
              <a:buChar char="•"/>
            </a:pPr>
            <a:endParaRPr sz="1500" b="1" dirty="0">
              <a:solidFill>
                <a:srgbClr val="FFFFFF"/>
              </a:solidFill>
              <a:latin typeface="Book Antiqua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b="1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itchFamily="18" charset="0"/>
              </a:rPr>
              <a:t>Экономия</a:t>
            </a:r>
            <a:r>
              <a:rPr sz="1500" b="1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Book Antiqua" pitchFamily="18" charset="0"/>
              </a:rPr>
              <a:t>рабочего</a:t>
            </a:r>
            <a:r>
              <a:rPr sz="1500" b="1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itchFamily="18" charset="0"/>
              </a:rPr>
              <a:t>пространства</a:t>
            </a:r>
            <a:endParaRPr lang="ru-RU" sz="1500" dirty="0" smtClean="0">
              <a:solidFill>
                <a:srgbClr val="FFFFFF"/>
              </a:solidFill>
              <a:latin typeface="Book Antiqua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smtClean="0">
                <a:solidFill>
                  <a:srgbClr val="FFFFFF"/>
                </a:solidFill>
                <a:latin typeface="Book Antiqua" pitchFamily="18" charset="0"/>
              </a:rPr>
              <a:t>Key 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Management System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имеет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компактные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размеры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и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различные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варианты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монтажа</a:t>
            </a:r>
            <a:r>
              <a:rPr sz="1500" dirty="0" smtClean="0">
                <a:solidFill>
                  <a:srgbClr val="FFFFFF"/>
                </a:solidFill>
                <a:latin typeface="Book Antiqua" pitchFamily="18" charset="0"/>
              </a:rPr>
              <a:t>.</a:t>
            </a:r>
            <a:endParaRPr lang="ru-RU" sz="1500" dirty="0" smtClean="0">
              <a:solidFill>
                <a:srgbClr val="FFFFFF"/>
              </a:solidFill>
              <a:latin typeface="Book Antiqua" pitchFamily="18" charset="0"/>
            </a:endParaRPr>
          </a:p>
          <a:p>
            <a:pPr lvl="0" algn="l"/>
            <a:endParaRPr lang="ru-RU" sz="1500" b="1" dirty="0" smtClean="0">
              <a:solidFill>
                <a:srgbClr val="FFFFFF"/>
              </a:solidFill>
              <a:latin typeface="Book Antiqua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b="1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b="1" dirty="0" err="1" smtClean="0">
                <a:solidFill>
                  <a:srgbClr val="FFFFFF"/>
                </a:solidFill>
                <a:latin typeface="Book Antiqua" pitchFamily="18" charset="0"/>
              </a:rPr>
              <a:t>Дополнительн</a:t>
            </a:r>
            <a:r>
              <a:rPr lang="ru-RU" sz="1500" b="1" dirty="0" err="1" smtClean="0">
                <a:solidFill>
                  <a:srgbClr val="FFFFFF"/>
                </a:solidFill>
                <a:latin typeface="Book Antiqua" pitchFamily="18" charset="0"/>
              </a:rPr>
              <a:t>ая</a:t>
            </a:r>
            <a:r>
              <a:rPr lang="ru-RU" sz="1500" b="1" dirty="0" smtClean="0">
                <a:solidFill>
                  <a:srgbClr val="FFFFFF"/>
                </a:solidFill>
                <a:latin typeface="Book Antiqua" pitchFamily="18" charset="0"/>
              </a:rPr>
              <a:t> система безопасности и управление контролем доступа</a:t>
            </a:r>
            <a:r>
              <a:rPr sz="1500" b="1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endParaRPr lang="ru-RU" sz="1500" b="1" dirty="0" smtClean="0">
              <a:solidFill>
                <a:srgbClr val="FFFFFF"/>
              </a:solidFill>
              <a:latin typeface="Book Antiqua" pitchFamily="18" charset="0"/>
            </a:endParaRPr>
          </a:p>
          <a:p>
            <a:pPr lvl="0" algn="l"/>
            <a:endParaRPr sz="1500" dirty="0">
              <a:solidFill>
                <a:srgbClr val="FFFFFF"/>
              </a:solidFill>
              <a:latin typeface="Book Antiqua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Автоматическая  фиксация </a:t>
            </a:r>
            <a:r>
              <a:rPr sz="1500" dirty="0" err="1" smtClean="0">
                <a:solidFill>
                  <a:srgbClr val="FFFFFF"/>
                </a:solidFill>
                <a:latin typeface="Book Antiqua" pitchFamily="18" charset="0"/>
              </a:rPr>
              <a:t>событий</a:t>
            </a:r>
            <a:r>
              <a:rPr sz="1500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в журнале с постоянным мониторингом событий 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ключницы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.</a:t>
            </a:r>
          </a:p>
          <a:p>
            <a:pPr lvl="0" algn="l"/>
            <a:r>
              <a:rPr sz="1500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endParaRPr lang="ru-RU" sz="1500" dirty="0" smtClean="0">
              <a:solidFill>
                <a:srgbClr val="FFFFFF"/>
              </a:solidFill>
              <a:latin typeface="Book Antiqua" pitchFamily="18" charset="0"/>
            </a:endParaRPr>
          </a:p>
          <a:p>
            <a:pPr lvl="0" algn="l">
              <a:buFont typeface="Arial" pitchFamily="34" charset="0"/>
              <a:buChar char="•"/>
            </a:pPr>
            <a:r>
              <a:rPr lang="en-US" sz="1500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Возможность ведения </a:t>
            </a:r>
            <a:r>
              <a:rPr sz="1500" dirty="0" err="1" smtClean="0">
                <a:solidFill>
                  <a:srgbClr val="FFFFFF"/>
                </a:solidFill>
                <a:latin typeface="Book Antiqua" pitchFamily="18" charset="0"/>
              </a:rPr>
              <a:t>учет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а</a:t>
            </a:r>
            <a:r>
              <a:rPr sz="1500" dirty="0" smtClean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рабочего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>
                <a:solidFill>
                  <a:srgbClr val="FFFFFF"/>
                </a:solidFill>
                <a:latin typeface="Book Antiqua" pitchFamily="18" charset="0"/>
              </a:rPr>
              <a:t>времени</a:t>
            </a:r>
            <a:r>
              <a:rPr sz="1500" dirty="0">
                <a:solidFill>
                  <a:srgbClr val="FFFFFF"/>
                </a:solidFill>
                <a:latin typeface="Book Antiqua" pitchFamily="18" charset="0"/>
              </a:rPr>
              <a:t> </a:t>
            </a:r>
            <a:r>
              <a:rPr sz="1500" dirty="0" err="1" smtClean="0">
                <a:solidFill>
                  <a:srgbClr val="FFFFFF"/>
                </a:solidFill>
                <a:latin typeface="Book Antiqua" pitchFamily="18" charset="0"/>
              </a:rPr>
              <a:t>сотрудников</a:t>
            </a:r>
            <a:r>
              <a:rPr lang="ru-RU" sz="1500" dirty="0" smtClean="0">
                <a:solidFill>
                  <a:srgbClr val="FFFFFF"/>
                </a:solidFill>
                <a:latin typeface="Book Antiqua" pitchFamily="18" charset="0"/>
              </a:rPr>
              <a:t>.</a:t>
            </a:r>
          </a:p>
          <a:p>
            <a:pPr lvl="0" algn="l">
              <a:spcBef>
                <a:spcPts val="400"/>
              </a:spcBef>
            </a:pPr>
            <a:endParaRPr sz="1000" dirty="0" smtClean="0">
              <a:solidFill>
                <a:srgbClr val="FFFFFF"/>
              </a:solidFill>
            </a:endParaRPr>
          </a:p>
          <a:p>
            <a:pPr marL="342900" lvl="0" indent="-342900" algn="r">
              <a:spcBef>
                <a:spcPts val="400"/>
              </a:spcBef>
            </a:pPr>
            <a:endParaRPr sz="1000" dirty="0">
              <a:solidFill>
                <a:srgbClr val="FFFFFF"/>
              </a:solidFill>
            </a:endParaRPr>
          </a:p>
          <a:p>
            <a:pPr marL="342900" lvl="0" indent="-342900" algn="r">
              <a:spcBef>
                <a:spcPts val="400"/>
              </a:spcBef>
            </a:pPr>
            <a:endParaRPr sz="3200" dirty="0">
              <a:solidFill>
                <a:srgbClr val="FFFFFF"/>
              </a:solidFill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1835696" y="620688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Преимущества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использования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</a:t>
            </a:r>
            <a:endParaRPr sz="1200" b="1" dirty="0">
              <a:solidFill>
                <a:srgbClr val="808080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2810" y="1196752"/>
            <a:ext cx="379119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10"/>
          <p:cNvSpPr/>
          <p:nvPr/>
        </p:nvSpPr>
        <p:spPr>
          <a:xfrm>
            <a:off x="827584" y="692695"/>
            <a:ext cx="8316416" cy="5544618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 211"/>
          <p:cNvSpPr/>
          <p:nvPr/>
        </p:nvSpPr>
        <p:spPr>
          <a:xfrm>
            <a:off x="1" y="0"/>
            <a:ext cx="6588224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 212"/>
          <p:cNvSpPr/>
          <p:nvPr/>
        </p:nvSpPr>
        <p:spPr>
          <a:xfrm>
            <a:off x="-1" y="5949279"/>
            <a:ext cx="9144001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215"/>
          <p:cNvSpPr/>
          <p:nvPr/>
        </p:nvSpPr>
        <p:spPr>
          <a:xfrm>
            <a:off x="1547664" y="620688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Преимущества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использования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</a:t>
            </a:r>
            <a:endParaRPr sz="1200" b="1" dirty="0">
              <a:solidFill>
                <a:srgbClr val="808080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3"/>
            <a:ext cx="298782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563888" y="1412776"/>
            <a:ext cx="5112568" cy="38112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Автоматизация приема, хранения, выдачи ключей;</a:t>
            </a:r>
          </a:p>
          <a:p>
            <a:pPr lvl="0" algn="l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Управление, мониторинг событий, Контроль над использованием ключей; Высокая эффективность, удобство и безопасность;</a:t>
            </a:r>
          </a:p>
          <a:p>
            <a:pPr lvl="0" algn="l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Не </a:t>
            </a: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требует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интеграции, отсутствие необходимости подключения к серверу</a:t>
            </a: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,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возможна интеграция с другими системами.</a:t>
            </a:r>
          </a:p>
          <a:p>
            <a:pPr lvl="0" algn="l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>
                <a:solidFill>
                  <a:srgbClr val="FFFFFF"/>
                </a:solidFill>
                <a:latin typeface="Book Antiqua" panose="02040602050305030304" pitchFamily="18" charset="0"/>
              </a:rPr>
              <a:t> </a:t>
            </a: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Функция автоматической установки помещения под охрану (при интеграции со СКУД).</a:t>
            </a:r>
            <a:endParaRPr lang="ru-RU" sz="1500" dirty="0">
              <a:solidFill>
                <a:srgbClr val="FFFFFF"/>
              </a:solidFill>
              <a:latin typeface="Book Antiqua" panose="02040602050305030304" pitchFamily="18" charset="0"/>
            </a:endParaRPr>
          </a:p>
          <a:p>
            <a:pPr lvl="0" algn="l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Снижение затрат – автоматизация контроля выдачи ключей, электронный документооборот, электронный журнал;</a:t>
            </a:r>
          </a:p>
          <a:p>
            <a:pPr lvl="0" algn="l">
              <a:spcBef>
                <a:spcPts val="400"/>
              </a:spcBef>
              <a:buFont typeface="Arial" pitchFamily="34" charset="0"/>
              <a:buChar char="•"/>
            </a:pPr>
            <a:r>
              <a:rPr lang="ru-RU" sz="1500" dirty="0" smtClean="0">
                <a:solidFill>
                  <a:srgbClr val="FFFFFF"/>
                </a:solidFill>
                <a:latin typeface="Book Antiqua" panose="02040602050305030304" pitchFamily="18" charset="0"/>
              </a:rPr>
              <a:t> Полная автономность системы: возможность работать с базой данных пользователей напрямую через терминал. 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214"/>
          <p:cNvSpPr/>
          <p:nvPr/>
        </p:nvSpPr>
        <p:spPr>
          <a:xfrm>
            <a:off x="251519" y="1052736"/>
            <a:ext cx="5112570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endParaRPr b="1" dirty="0">
              <a:solidFill>
                <a:srgbClr val="FFFFFF"/>
              </a:solidFill>
            </a:endParaRPr>
          </a:p>
          <a:p>
            <a:pPr lvl="0" algn="r">
              <a:spcBef>
                <a:spcPts val="400"/>
              </a:spcBef>
            </a:pPr>
            <a:endParaRPr sz="1300" dirty="0">
              <a:solidFill>
                <a:srgbClr val="FFFFFF"/>
              </a:solidFill>
            </a:endParaRPr>
          </a:p>
          <a:p>
            <a:pPr marL="342900" lvl="0" indent="-342900" algn="r">
              <a:spcBef>
                <a:spcPts val="400"/>
              </a:spcBef>
            </a:pPr>
            <a:endParaRPr sz="1300" dirty="0">
              <a:solidFill>
                <a:srgbClr val="FFFFFF"/>
              </a:solidFill>
            </a:endParaRPr>
          </a:p>
          <a:p>
            <a:pPr marL="342900" lvl="0" indent="-342900" algn="r">
              <a:spcBef>
                <a:spcPts val="400"/>
              </a:spcBef>
            </a:pPr>
            <a:endParaRPr sz="3200" dirty="0">
              <a:solidFill>
                <a:srgbClr val="FFFFFF"/>
              </a:solidFill>
            </a:endParaRPr>
          </a:p>
        </p:txBody>
      </p:sp>
      <p:sp>
        <p:nvSpPr>
          <p:cNvPr id="10" name="Shape 215"/>
          <p:cNvSpPr/>
          <p:nvPr/>
        </p:nvSpPr>
        <p:spPr>
          <a:xfrm>
            <a:off x="1835696" y="548679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lang="ru-RU" sz="2000" b="1" dirty="0" smtClean="0">
                <a:solidFill>
                  <a:srgbClr val="808080"/>
                </a:solidFill>
              </a:rPr>
              <a:t>Ценовое преимущество </a:t>
            </a:r>
            <a:r>
              <a:rPr sz="2000" b="1" dirty="0" smtClean="0">
                <a:solidFill>
                  <a:srgbClr val="808080"/>
                </a:solidFill>
              </a:rPr>
              <a:t>KMS</a:t>
            </a:r>
            <a:endParaRPr sz="1200" b="1" dirty="0">
              <a:solidFill>
                <a:srgbClr val="808080"/>
              </a:solidFill>
            </a:endParaRP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sp>
        <p:nvSpPr>
          <p:cNvPr id="11" name="Shape 255"/>
          <p:cNvSpPr/>
          <p:nvPr/>
        </p:nvSpPr>
        <p:spPr>
          <a:xfrm>
            <a:off x="0" y="1556792"/>
            <a:ext cx="4680522" cy="45365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 256"/>
          <p:cNvSpPr/>
          <p:nvPr/>
        </p:nvSpPr>
        <p:spPr>
          <a:xfrm>
            <a:off x="0" y="5949279"/>
            <a:ext cx="9144000" cy="10081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7668344" y="6165303"/>
            <a:ext cx="1129267" cy="478466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258"/>
          <p:cNvSpPr/>
          <p:nvPr/>
        </p:nvSpPr>
        <p:spPr>
          <a:xfrm>
            <a:off x="0" y="620689"/>
            <a:ext cx="8100392" cy="936104"/>
          </a:xfrm>
          <a:prstGeom prst="rect">
            <a:avLst/>
          </a:prstGeom>
          <a:solidFill>
            <a:srgbClr val="25406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259"/>
          <p:cNvSpPr/>
          <p:nvPr/>
        </p:nvSpPr>
        <p:spPr>
          <a:xfrm>
            <a:off x="1691680" y="0"/>
            <a:ext cx="7452320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 260"/>
          <p:cNvSpPr/>
          <p:nvPr/>
        </p:nvSpPr>
        <p:spPr>
          <a:xfrm>
            <a:off x="1835696" y="620688"/>
            <a:ext cx="5652121" cy="131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Модельный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</a:t>
            </a:r>
            <a:r>
              <a:rPr sz="2000" b="1" dirty="0" err="1">
                <a:solidFill>
                  <a:srgbClr val="808080"/>
                </a:solidFill>
                <a:latin typeface="Book Antiqua" panose="02040602050305030304" pitchFamily="18" charset="0"/>
              </a:rPr>
              <a:t>ряд</a:t>
            </a:r>
            <a:r>
              <a:rPr sz="2000" b="1" dirty="0">
                <a:solidFill>
                  <a:srgbClr val="808080"/>
                </a:solidFill>
                <a:latin typeface="Book Antiqua" panose="02040602050305030304" pitchFamily="18" charset="0"/>
              </a:rPr>
              <a:t> KMS</a:t>
            </a:r>
          </a:p>
          <a:p>
            <a:pPr lvl="0">
              <a:spcBef>
                <a:spcPts val="200"/>
              </a:spcBef>
            </a:pPr>
            <a:r>
              <a:rPr sz="1200" dirty="0">
                <a:solidFill>
                  <a:srgbClr val="808080"/>
                </a:solidFill>
                <a:latin typeface="Book Antiqua" panose="02040602050305030304" pitchFamily="18" charset="0"/>
                <a:ea typeface="Arial Bold"/>
                <a:cs typeface="Arial Bold"/>
                <a:sym typeface="Arial Bold"/>
              </a:rPr>
              <a:t> </a:t>
            </a:r>
          </a:p>
          <a:p>
            <a:pPr lvl="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42900" lvl="0" indent="-342900">
              <a:spcBef>
                <a:spcPts val="400"/>
              </a:spcBef>
            </a:pPr>
            <a:endParaRPr sz="1200" dirty="0">
              <a:solidFill>
                <a:srgbClr val="808080"/>
              </a:solidFill>
            </a:endParaRPr>
          </a:p>
        </p:txBody>
      </p:sp>
      <p:graphicFrame>
        <p:nvGraphicFramePr>
          <p:cNvPr id="17" name="Table 261"/>
          <p:cNvGraphicFramePr/>
          <p:nvPr>
            <p:extLst>
              <p:ext uri="{D42A27DB-BD31-4B8C-83A1-F6EECF244321}">
                <p14:modId xmlns="" xmlns:p14="http://schemas.microsoft.com/office/powerpoint/2010/main" val="2837473825"/>
              </p:ext>
            </p:extLst>
          </p:nvPr>
        </p:nvGraphicFramePr>
        <p:xfrm>
          <a:off x="755576" y="1844824"/>
          <a:ext cx="7344815" cy="379344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88231"/>
                <a:gridCol w="1080120"/>
                <a:gridCol w="1080120"/>
                <a:gridCol w="1080120"/>
                <a:gridCol w="1152128"/>
                <a:gridCol w="864096"/>
              </a:tblGrid>
              <a:tr h="503272">
                <a:tc rowSpan="2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err="1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модель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Внешние </a:t>
                      </a:r>
                      <a:r>
                        <a:rPr sz="1500" dirty="0" err="1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размеры</a:t>
                      </a: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                               </a:t>
                      </a:r>
                    </a:p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(с терминалом)</a:t>
                      </a: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sz="1500" dirty="0" err="1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мм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err="1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количество</a:t>
                      </a:r>
                      <a:r>
                        <a:rPr sz="1500" dirty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500" dirty="0" err="1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ключей</a:t>
                      </a: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endParaRPr lang="en-US" sz="1500" dirty="0" smtClean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lvl="0" algn="ctr">
                        <a:defRPr sz="1800" b="0" i="0"/>
                      </a:pPr>
                      <a:r>
                        <a:rPr sz="1500" dirty="0" err="1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шт</a:t>
                      </a:r>
                      <a:r>
                        <a:rPr sz="1500" dirty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err="1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вес</a:t>
                      </a:r>
                      <a:r>
                        <a:rPr sz="1500" dirty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sz="1500" dirty="0" err="1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кг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</a:tr>
              <a:tr h="449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высота  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ширина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err="1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глубина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6431">
                <a:tc>
                  <a:txBody>
                    <a:bodyPr/>
                    <a:lstStyle/>
                    <a:p>
                      <a:pPr marL="9525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/>
                      </a:pPr>
                      <a:endParaRPr lang="ru-RU" sz="1500" dirty="0" smtClean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9525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Комплект 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KMS – 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lang="en-US" sz="1500" dirty="0" smtClean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266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502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147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6431">
                <a:tc>
                  <a:txBody>
                    <a:bodyPr/>
                    <a:lstStyle/>
                    <a:p>
                      <a:pPr marL="95250" lvl="0" indent="0" algn="l">
                        <a:defRPr sz="1800" b="0" i="0"/>
                      </a:pPr>
                      <a:endParaRPr lang="ru-RU" sz="1500" dirty="0" smtClean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95250" lvl="0" indent="0" algn="l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Комплект 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KMS – 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lang="en-US"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510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555/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735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69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6431">
                <a:tc>
                  <a:txBody>
                    <a:bodyPr/>
                    <a:lstStyle/>
                    <a:p>
                      <a:pPr marL="95250" lvl="0" indent="0" algn="l">
                        <a:defRPr sz="1800" b="0" i="0"/>
                      </a:pPr>
                      <a:endParaRPr lang="ru-RU" sz="1500" dirty="0" smtClean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95250" lvl="0" indent="0" algn="l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Комплект 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KMS – 3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lang="en-US"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605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555/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735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69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536431">
                <a:tc>
                  <a:txBody>
                    <a:bodyPr/>
                    <a:lstStyle/>
                    <a:p>
                      <a:pPr marL="95250" lvl="0" indent="0" algn="l">
                        <a:defRPr sz="1800" b="0" i="0"/>
                      </a:pPr>
                      <a:endParaRPr lang="ru-RU" sz="1500" dirty="0" smtClean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95250" lvl="0" indent="0" algn="l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Комплект 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KMS – 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lang="en-US"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790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555/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735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69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50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37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695296">
                <a:tc>
                  <a:txBody>
                    <a:bodyPr/>
                    <a:lstStyle/>
                    <a:p>
                      <a:pPr marL="95250" lvl="0" indent="0" algn="l">
                        <a:defRPr sz="1800" b="0" i="0"/>
                      </a:pPr>
                      <a:endParaRPr lang="ru-RU"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95250" lvl="0" indent="0" algn="l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Комплект 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KMS – 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lang="en-US"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976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735/</a:t>
                      </a: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915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69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ru-RU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500" dirty="0" smtClean="0">
                          <a:solidFill>
                            <a:srgbClr val="254061"/>
                          </a:solidFill>
                          <a:latin typeface="Book Antiqua" panose="02040602050305030304" pitchFamily="18" charset="0"/>
                          <a:ea typeface="Arial"/>
                          <a:cs typeface="Arial"/>
                          <a:sym typeface="Arial"/>
                        </a:rPr>
                        <a:t>57</a:t>
                      </a:r>
                      <a:endParaRPr sz="1500" dirty="0">
                        <a:solidFill>
                          <a:srgbClr val="254061"/>
                        </a:solidFill>
                        <a:latin typeface="Book Antiqua" panose="020406020503050303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79512" y="692696"/>
            <a:ext cx="8568952" cy="52565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latshållare för text 12"/>
          <p:cNvSpPr txBox="1">
            <a:spLocks/>
          </p:cNvSpPr>
          <p:nvPr/>
        </p:nvSpPr>
        <p:spPr>
          <a:xfrm>
            <a:off x="-324544" y="548680"/>
            <a:ext cx="9865096" cy="576064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cs typeface="Arial" pitchFamily="34" charset="0"/>
              </a:rPr>
              <a:t>Стабильность бизнеса с ПРОМЕТ</a:t>
            </a: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ООО  Промет_сейфобщ_верх1_р"/>
          <p:cNvPicPr/>
          <p:nvPr/>
        </p:nvPicPr>
        <p:blipFill>
          <a:blip r:embed="rId2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latshållare för text 12"/>
          <p:cNvSpPr txBox="1">
            <a:spLocks/>
          </p:cNvSpPr>
          <p:nvPr/>
        </p:nvSpPr>
        <p:spPr>
          <a:xfrm>
            <a:off x="432048" y="3717032"/>
            <a:ext cx="4283968" cy="23042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Опыт работы более 2</a:t>
            </a:r>
            <a:r>
              <a:rPr lang="ru-RU" sz="1500" dirty="0">
                <a:solidFill>
                  <a:schemeClr val="bg1"/>
                </a:solidFill>
                <a:latin typeface="Book Antiqua" panose="02040602050305030304" pitchFamily="18" charset="0"/>
              </a:rPr>
              <a:t>8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лет;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 </a:t>
            </a:r>
          </a:p>
          <a:p>
            <a:pPr lvl="0"/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собственное производство – 3 завода;</a:t>
            </a:r>
          </a:p>
          <a:p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 </a:t>
            </a:r>
          </a:p>
          <a:p>
            <a:pPr lvl="0"/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система менеджмента качества сертифицирована в соответствии с международным стандартом ISO 9001</a:t>
            </a:r>
            <a:endParaRPr lang="en-US" sz="1500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lvl="0"/>
            <a:endParaRPr lang="en-US" sz="1500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lvl="0"/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сервисная служба;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Рисунок 16" descr="ООО  Промет_сейфобщ_верх1_р"/>
          <p:cNvPicPr/>
          <p:nvPr/>
        </p:nvPicPr>
        <p:blipFill>
          <a:blip r:embed="rId2" cstate="print"/>
          <a:srcRect l="80679"/>
          <a:stretch>
            <a:fillRect/>
          </a:stretch>
        </p:blipFill>
        <p:spPr bwMode="auto">
          <a:xfrm>
            <a:off x="7668344" y="6165304"/>
            <a:ext cx="1129266" cy="47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Панорама_Проме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692696"/>
            <a:ext cx="7446536" cy="2736304"/>
          </a:xfrm>
          <a:prstGeom prst="rect">
            <a:avLst/>
          </a:prstGeom>
        </p:spPr>
      </p:pic>
      <p:sp>
        <p:nvSpPr>
          <p:cNvPr id="19" name="Platshållare för text 12"/>
          <p:cNvSpPr txBox="1">
            <a:spLocks/>
          </p:cNvSpPr>
          <p:nvPr/>
        </p:nvSpPr>
        <p:spPr>
          <a:xfrm>
            <a:off x="4572000" y="3717032"/>
            <a:ext cx="4104456" cy="2448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развитое филиальное покрытие: 33 филиала на территории России;</a:t>
            </a:r>
          </a:p>
          <a:p>
            <a:endParaRPr lang="en-US" sz="1500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9 зарубежных филиалов, включая  страны: Германия, Польша, Болгария, Украина; Казахстан, страны Прибалтики</a:t>
            </a:r>
          </a:p>
          <a:p>
            <a:endParaRPr lang="ru-RU" sz="1500" dirty="0" smtClean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 </a:t>
            </a:r>
            <a:r>
              <a:rPr lang="ru-RU" sz="1500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itchFamily="34" charset="0"/>
              </a:rPr>
              <a:t>непрерывное совершенствование и прозрачность.</a:t>
            </a:r>
            <a:endParaRPr lang="ru-RU" sz="1500" b="1" dirty="0" smtClean="0">
              <a:solidFill>
                <a:schemeClr val="bg1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hape 259"/>
          <p:cNvSpPr/>
          <p:nvPr/>
        </p:nvSpPr>
        <p:spPr>
          <a:xfrm>
            <a:off x="1619672" y="0"/>
            <a:ext cx="7524328" cy="1196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lang="ru-RU" sz="2000" b="1" kern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19672" y="692696"/>
            <a:ext cx="46410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    Стабильность бизнеса с ПРОМЕТ</a:t>
            </a:r>
            <a:endParaRPr lang="ru-RU" sz="2000" b="1" kern="1200" dirty="0" smtClean="0">
              <a:solidFill>
                <a:schemeClr val="tx2">
                  <a:lumMod val="75000"/>
                </a:schemeClr>
              </a:solidFill>
              <a:latin typeface="Book Antiqua" panose="02040602050305030304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/>
          <p:nvPr/>
        </p:nvSpPr>
        <p:spPr>
          <a:xfrm>
            <a:off x="1071976" y="888691"/>
            <a:ext cx="4229142" cy="3255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5" name="Shape 335"/>
          <p:cNvSpPr/>
          <p:nvPr/>
        </p:nvSpPr>
        <p:spPr>
          <a:xfrm>
            <a:off x="3872657" y="888691"/>
            <a:ext cx="4229142" cy="3255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6" name="Shape 336"/>
          <p:cNvSpPr/>
          <p:nvPr/>
        </p:nvSpPr>
        <p:spPr>
          <a:xfrm>
            <a:off x="2472316" y="3140967"/>
            <a:ext cx="4229143" cy="3255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1071976" y="888691"/>
            <a:ext cx="4229142" cy="3255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8" name="Shape 338"/>
          <p:cNvSpPr/>
          <p:nvPr/>
        </p:nvSpPr>
        <p:spPr>
          <a:xfrm>
            <a:off x="3872657" y="888691"/>
            <a:ext cx="4229142" cy="3255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9" name="Shape 339"/>
          <p:cNvSpPr/>
          <p:nvPr/>
        </p:nvSpPr>
        <p:spPr>
          <a:xfrm>
            <a:off x="2472316" y="2658499"/>
            <a:ext cx="4229143" cy="3255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0" name="Shape 340"/>
          <p:cNvSpPr/>
          <p:nvPr/>
        </p:nvSpPr>
        <p:spPr>
          <a:xfrm>
            <a:off x="1691680" y="5497486"/>
            <a:ext cx="5760640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sz="1400">
                <a:solidFill>
                  <a:srgbClr val="808080"/>
                </a:solidFill>
              </a:rPr>
              <a:t>Для более подробной информации посетите </a:t>
            </a:r>
            <a:r>
              <a:rPr sz="1400">
                <a:solidFill>
                  <a:srgbClr val="558ED5"/>
                </a:solidFill>
              </a:rPr>
              <a:t>www.safe.ru </a:t>
            </a:r>
          </a:p>
        </p:txBody>
      </p:sp>
      <p:pic>
        <p:nvPicPr>
          <p:cNvPr id="341" name="image3.jpg" descr="ООО  Промет_сейфобщ_верх1_р"/>
          <p:cNvPicPr/>
          <p:nvPr/>
        </p:nvPicPr>
        <p:blipFill>
          <a:blip r:embed="rId2" cstate="print">
            <a:extLst/>
          </a:blip>
          <a:srcRect l="80679"/>
          <a:stretch>
            <a:fillRect/>
          </a:stretch>
        </p:blipFill>
        <p:spPr>
          <a:xfrm>
            <a:off x="3851919" y="4681187"/>
            <a:ext cx="1463364" cy="620021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Shape 342"/>
          <p:cNvSpPr/>
          <p:nvPr/>
        </p:nvSpPr>
        <p:spPr>
          <a:xfrm>
            <a:off x="1619671" y="2823318"/>
            <a:ext cx="5760641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b="1" dirty="0" smtClean="0">
                <a:solidFill>
                  <a:srgbClr val="808080"/>
                </a:solidFill>
              </a:rPr>
              <a:t>БЛАГОДАР</a:t>
            </a:r>
            <a:r>
              <a:rPr lang="ru-RU" sz="2400" b="1" dirty="0" smtClean="0">
                <a:solidFill>
                  <a:srgbClr val="808080"/>
                </a:solidFill>
              </a:rPr>
              <a:t>ИМ</a:t>
            </a:r>
            <a:r>
              <a:rPr sz="2400" b="1" dirty="0" smtClean="0">
                <a:solidFill>
                  <a:srgbClr val="808080"/>
                </a:solidFill>
              </a:rPr>
              <a:t> </a:t>
            </a:r>
            <a:r>
              <a:rPr sz="2400" b="1" dirty="0">
                <a:solidFill>
                  <a:srgbClr val="808080"/>
                </a:solidFill>
              </a:rPr>
              <a:t>ЗА ВНИМАНИЕ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2844</TotalTime>
  <Words>1152</Words>
  <Application>Microsoft Office PowerPoint</Application>
  <PresentationFormat>Экран (4:3)</PresentationFormat>
  <Paragraphs>242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Default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Исаева Евгения Витальевна</dc:creator>
  <cp:lastModifiedBy>ZakharovD</cp:lastModifiedBy>
  <cp:revision>400</cp:revision>
  <dcterms:modified xsi:type="dcterms:W3CDTF">2019-06-03T14:59:17Z</dcterms:modified>
</cp:coreProperties>
</file>